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37" r:id="rId2"/>
    <p:sldId id="382" r:id="rId3"/>
    <p:sldId id="368" r:id="rId4"/>
    <p:sldId id="364" r:id="rId5"/>
    <p:sldId id="369" r:id="rId6"/>
    <p:sldId id="383" r:id="rId7"/>
    <p:sldId id="386" r:id="rId8"/>
    <p:sldId id="385" r:id="rId9"/>
    <p:sldId id="387" r:id="rId10"/>
    <p:sldId id="366" r:id="rId11"/>
    <p:sldId id="389" r:id="rId12"/>
    <p:sldId id="291" r:id="rId13"/>
    <p:sldId id="292" r:id="rId14"/>
    <p:sldId id="293" r:id="rId15"/>
    <p:sldId id="294" r:id="rId16"/>
    <p:sldId id="295" r:id="rId17"/>
    <p:sldId id="299" r:id="rId18"/>
    <p:sldId id="297" r:id="rId19"/>
    <p:sldId id="298" r:id="rId20"/>
    <p:sldId id="390" r:id="rId21"/>
    <p:sldId id="397" r:id="rId22"/>
    <p:sldId id="362" r:id="rId23"/>
    <p:sldId id="400" r:id="rId24"/>
    <p:sldId id="398" r:id="rId25"/>
    <p:sldId id="399" r:id="rId26"/>
    <p:sldId id="401" r:id="rId27"/>
    <p:sldId id="402" r:id="rId28"/>
    <p:sldId id="396" r:id="rId29"/>
    <p:sldId id="388" r:id="rId30"/>
    <p:sldId id="395" r:id="rId31"/>
    <p:sldId id="391" r:id="rId32"/>
    <p:sldId id="392" r:id="rId33"/>
    <p:sldId id="393" r:id="rId34"/>
    <p:sldId id="394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F26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2730" autoAdjust="0"/>
  </p:normalViewPr>
  <p:slideViewPr>
    <p:cSldViewPr>
      <p:cViewPr varScale="1">
        <p:scale>
          <a:sx n="84" d="100"/>
          <a:sy n="84" d="100"/>
        </p:scale>
        <p:origin x="81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1/19/2026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FC57-0F8F-4F77-B1F3-4DDE9548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881F0-F23E-43EB-AF0D-FABA446B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possible designs of 3-to-8 decoders: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A				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D2AE-41A5-4D3D-806F-96EE5ABF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AEC7-4F96-4536-85C6-086792D8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26" name="Picture 2" descr="Digital Decoder and its application in digital circuits ...">
            <a:extLst>
              <a:ext uri="{FF2B5EF4-FFF2-40B4-BE49-F238E27FC236}">
                <a16:creationId xmlns:a16="http://schemas.microsoft.com/office/drawing/2014/main" id="{49F9CDA6-8777-48EF-B141-6A6C5FD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2476500" cy="21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sign a 2 by 4 decoder using 1 by 2 - Quora">
            <a:extLst>
              <a:ext uri="{FF2B5EF4-FFF2-40B4-BE49-F238E27FC236}">
                <a16:creationId xmlns:a16="http://schemas.microsoft.com/office/drawing/2014/main" id="{F01A384F-2533-4F03-AB24-D36B4952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88822"/>
            <a:ext cx="2362200" cy="24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2F4C-E6B6-4C9E-9FD1-A5B51C10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3" b="73969"/>
          <a:stretch/>
        </p:blipFill>
        <p:spPr bwMode="auto">
          <a:xfrm>
            <a:off x="-6096" y="556260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6C7563-9263-4B7B-AE5D-3F79FDED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45812" r="-400" b="47496"/>
          <a:stretch/>
        </p:blipFill>
        <p:spPr bwMode="auto">
          <a:xfrm>
            <a:off x="30479" y="608939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9475-D9D8-4AFC-9AB4-E0122807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Microarchitecture –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F7D69-F4C3-4236-B8F5-399636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F84-74EF-4594-AC41-7E069A2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626AD-3B1E-4F3C-96DB-9AC5EE0A8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9"/>
            <a:ext cx="8972549" cy="595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9" y="3323344"/>
            <a:ext cx="7044721" cy="13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3" y="4752080"/>
            <a:ext cx="7180471" cy="1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0135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Which instruction to fetch? Logical elements to compute the address of the next instruction</a:t>
            </a:r>
          </a:p>
          <a:p>
            <a:endParaRPr lang="en-US" dirty="0"/>
          </a:p>
          <a:p>
            <a:r>
              <a:rPr lang="en-US" dirty="0"/>
              <a:t>Next instruction – easy, just increment the current instruction address by size</a:t>
            </a:r>
          </a:p>
          <a:p>
            <a:endParaRPr lang="en-US" dirty="0"/>
          </a:p>
          <a:p>
            <a:r>
              <a:rPr lang="en-US" dirty="0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001730" y="1666341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165925"/>
          </a:xfrm>
        </p:spPr>
        <p:txBody>
          <a:bodyPr>
            <a:normAutofit fontScale="92500"/>
          </a:bodyPr>
          <a:lstStyle/>
          <a:p>
            <a:r>
              <a:rPr lang="en-US" dirty="0"/>
              <a:t>How to interpret the instruction? What all will be needed to execute it?</a:t>
            </a:r>
          </a:p>
          <a:p>
            <a:endParaRPr lang="en-US" dirty="0"/>
          </a:p>
          <a:p>
            <a:r>
              <a:rPr lang="en-US" dirty="0"/>
              <a:t>Processing required for different instruction types is very different – load-store instructions use a dedicated memory unit, whereas arithmetic instructions do not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2512032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2937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Executes arithmetic and logical operations</a:t>
            </a:r>
          </a:p>
          <a:p>
            <a:endParaRPr lang="en-US" dirty="0"/>
          </a:p>
          <a:p>
            <a:r>
              <a:rPr lang="en-US" dirty="0"/>
              <a:t>Contains an arithmetic and logical unit (ALU)</a:t>
            </a:r>
          </a:p>
          <a:p>
            <a:endParaRPr lang="en-US" dirty="0"/>
          </a:p>
          <a:p>
            <a:r>
              <a:rPr lang="en-US" dirty="0"/>
              <a:t>Compute the effective address of load-store operations</a:t>
            </a:r>
          </a:p>
          <a:p>
            <a:endParaRPr lang="en-US" dirty="0"/>
          </a:p>
          <a:p>
            <a:r>
              <a:rPr lang="en-US" dirty="0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4045445" y="1697163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7056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116208"/>
            <a:ext cx="8972549" cy="2456676"/>
          </a:xfrm>
        </p:spPr>
        <p:txBody>
          <a:bodyPr/>
          <a:lstStyle/>
          <a:p>
            <a:r>
              <a:rPr lang="en-US" dirty="0"/>
              <a:t>Processing load-store instructions (accessing main memory)</a:t>
            </a:r>
          </a:p>
          <a:p>
            <a:endParaRPr lang="en-US" dirty="0"/>
          </a:p>
          <a:p>
            <a:r>
              <a:rPr lang="en-US" dirty="0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594273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4589935" y="1709622"/>
            <a:ext cx="4459490" cy="3963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8"/>
            <a:ext cx="4413131" cy="47147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Datapath: contains the hardware necessary to perform operations required by the processor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Reacts to what the controller tells it! (</a:t>
            </a:r>
            <a:r>
              <a:rPr lang="en-US" dirty="0" err="1"/>
              <a:t>ie</a:t>
            </a:r>
            <a:r>
              <a:rPr lang="en-US" dirty="0"/>
              <a:t>. “I was told to do an add, so I’ll feed these arguments through an adder)</a:t>
            </a:r>
          </a:p>
          <a:p>
            <a:endParaRPr lang="en-US" dirty="0"/>
          </a:p>
          <a:p>
            <a:r>
              <a:rPr lang="en-US" dirty="0"/>
              <a:t>Control: decides what each piece of the </a:t>
            </a:r>
            <a:r>
              <a:rPr lang="en-US" dirty="0" err="1"/>
              <a:t>datapath</a:t>
            </a:r>
            <a:r>
              <a:rPr lang="en-US" dirty="0"/>
              <a:t> should do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7" y="937588"/>
            <a:ext cx="2389684" cy="11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24000"/>
            <a:ext cx="6629400" cy="4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19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448" y="857250"/>
            <a:ext cx="2897981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400050" y="1331923"/>
            <a:ext cx="4800601" cy="4340774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 dirty="0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8288" y="5761055"/>
            <a:ext cx="588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938C0-3DDB-4F1E-94FD-B09E819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as seen by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A134-7048-4E04-AF75-801A60B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BAE1-BB5F-4B29-A086-A094055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7E9B3C-8585-4113-BD10-64561D002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2754A6F0-E5B5-44C3-8371-11C8FB73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9576"/>
          <a:stretch/>
        </p:blipFill>
        <p:spPr bwMode="auto">
          <a:xfrm>
            <a:off x="1380615" y="2514600"/>
            <a:ext cx="6382770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2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00-95FC-42F3-A0D9-8F78B676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blocks does an instruction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36D5-EE00-484D-BCF1-0A2EB5AA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memory – where </a:t>
            </a:r>
            <a:br>
              <a:rPr lang="en-US" dirty="0"/>
            </a:br>
            <a:r>
              <a:rPr lang="en-US" dirty="0"/>
              <a:t>the instructions come from</a:t>
            </a:r>
          </a:p>
          <a:p>
            <a:r>
              <a:rPr lang="en-US" dirty="0"/>
              <a:t>PC – register that points to</a:t>
            </a:r>
            <a:br>
              <a:rPr lang="en-US" dirty="0"/>
            </a:br>
            <a:r>
              <a:rPr lang="en-US" dirty="0"/>
              <a:t>the instruction in memory</a:t>
            </a:r>
          </a:p>
          <a:p>
            <a:r>
              <a:rPr lang="en-US" dirty="0"/>
              <a:t>Register File – where the local registers live</a:t>
            </a:r>
          </a:p>
          <a:p>
            <a:r>
              <a:rPr lang="en-US" dirty="0"/>
              <a:t>Immediate generator</a:t>
            </a:r>
          </a:p>
          <a:p>
            <a:r>
              <a:rPr lang="en-US" dirty="0"/>
              <a:t>ALU – where the computation happens</a:t>
            </a:r>
          </a:p>
          <a:p>
            <a:r>
              <a:rPr lang="en-US" dirty="0"/>
              <a:t>Data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53EF-18D2-49F9-8685-3F76C6E6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BEA61-7F38-4EC5-8FF9-9591ECC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CA42E352-0704-4816-ACBC-C53A6D40D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318372" y="838200"/>
            <a:ext cx="38256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76C8-B5FD-4190-B442-CAE9F65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RV32I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2EC0-B1E3-40BC-8E85-AD620AE6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211"/>
            <a:ext cx="9144000" cy="5014912"/>
          </a:xfrm>
        </p:spPr>
        <p:txBody>
          <a:bodyPr>
            <a:normAutofit fontScale="92500"/>
          </a:bodyPr>
          <a:lstStyle/>
          <a:p>
            <a:r>
              <a:rPr lang="en-US" dirty="0"/>
              <a:t>32 integer registers, x0 to x31</a:t>
            </a:r>
          </a:p>
          <a:p>
            <a:pPr lvl="1"/>
            <a:r>
              <a:rPr lang="en-US" dirty="0"/>
              <a:t>Output ports </a:t>
            </a:r>
            <a:r>
              <a:rPr lang="en-US" b="1" dirty="0" err="1">
                <a:solidFill>
                  <a:schemeClr val="accent6"/>
                </a:solidFill>
              </a:rPr>
              <a:t>portA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6"/>
                </a:solidFill>
              </a:rPr>
              <a:t>portB</a:t>
            </a:r>
            <a:r>
              <a:rPr lang="en-US" dirty="0"/>
              <a:t> (readout of 32 bit data stored inside)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 Input port </a:t>
            </a:r>
            <a:r>
              <a:rPr lang="en-US" b="1" dirty="0" err="1">
                <a:solidFill>
                  <a:schemeClr val="accent4"/>
                </a:solidFill>
              </a:rPr>
              <a:t>portW</a:t>
            </a:r>
            <a:r>
              <a:rPr lang="en-US" dirty="0"/>
              <a:t> (32 bit data that we want to write inside)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RW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RA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RB</a:t>
            </a:r>
            <a:r>
              <a:rPr lang="en-US" dirty="0"/>
              <a:t> (address of register inside the RF resp.)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WEn</a:t>
            </a:r>
            <a:r>
              <a:rPr lang="en-US" dirty="0"/>
              <a:t> (whether to copy </a:t>
            </a:r>
            <a:r>
              <a:rPr lang="en-US" dirty="0" err="1"/>
              <a:t>portW</a:t>
            </a:r>
            <a:r>
              <a:rPr lang="en-US" dirty="0"/>
              <a:t> data into register inside or not)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(clock signal for write operation, read is combinational)!</a:t>
            </a:r>
          </a:p>
          <a:p>
            <a:r>
              <a:rPr lang="en-US" dirty="0"/>
              <a:t>Register x0 is hardwired to 0 (why?)</a:t>
            </a:r>
          </a:p>
          <a:p>
            <a:r>
              <a:rPr lang="en-US" dirty="0"/>
              <a:t>General purpose usage (</a:t>
            </a:r>
            <a:r>
              <a:rPr lang="en-US" dirty="0" err="1"/>
              <a:t>ie</a:t>
            </a:r>
            <a:r>
              <a:rPr lang="en-US" dirty="0"/>
              <a:t> registers are not restricted or reserved for specific uses)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0091-232E-4B43-B703-DCA25826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C0CD7-0520-4C0B-9FF2-425FDA76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54A891-09B2-4C4D-B69E-1E7FEEA2F540}"/>
              </a:ext>
            </a:extLst>
          </p:cNvPr>
          <p:cNvGrpSpPr/>
          <p:nvPr/>
        </p:nvGrpSpPr>
        <p:grpSpPr>
          <a:xfrm>
            <a:off x="5410200" y="1"/>
            <a:ext cx="3733800" cy="1904999"/>
            <a:chOff x="7908709" y="309846"/>
            <a:chExt cx="4024334" cy="2188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D347F-FA61-4A90-9B44-2EAEF89C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2A7B1-F26F-45B1-ACF0-D17F22245B27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DED-62DD-4635-B120-02FC0ABD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3E3-76C2-4AF1-8989-98A85AF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50307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Immediates</a:t>
            </a:r>
            <a:r>
              <a:rPr lang="en-US" dirty="0"/>
              <a:t> are weirdly scattered</a:t>
            </a:r>
          </a:p>
          <a:p>
            <a:r>
              <a:rPr lang="en-US" dirty="0" err="1"/>
              <a:t>Immediates</a:t>
            </a:r>
            <a:r>
              <a:rPr lang="en-US" dirty="0"/>
              <a:t> are not 32-bit (but ALU requires 32-bit inputs)</a:t>
            </a:r>
          </a:p>
          <a:p>
            <a:r>
              <a:rPr lang="en-US" dirty="0"/>
              <a:t>What </a:t>
            </a:r>
            <a:r>
              <a:rPr lang="en-US" dirty="0" err="1"/>
              <a:t>ImmGen</a:t>
            </a:r>
            <a:r>
              <a:rPr lang="en-US" dirty="0"/>
              <a:t> does:</a:t>
            </a:r>
          </a:p>
          <a:p>
            <a:pPr lvl="1"/>
            <a:r>
              <a:rPr lang="en-US" dirty="0"/>
              <a:t>Reassemble bits</a:t>
            </a:r>
          </a:p>
          <a:p>
            <a:pPr lvl="1"/>
            <a:r>
              <a:rPr lang="en-US" dirty="0"/>
              <a:t>Sign extend</a:t>
            </a:r>
          </a:p>
          <a:p>
            <a:pPr marL="457200" lvl="1" indent="0">
              <a:buNone/>
            </a:pPr>
            <a:r>
              <a:rPr lang="en-US" dirty="0"/>
              <a:t>    (+74) 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00000000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(-74) 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11111111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</a:p>
          <a:p>
            <a:pPr lvl="1"/>
            <a:r>
              <a:rPr lang="en-US" dirty="0"/>
              <a:t>Alignment (for branching and jumping)</a:t>
            </a:r>
          </a:p>
          <a:p>
            <a:pPr marL="457200" lvl="1" indent="0">
              <a:buNone/>
            </a:pPr>
            <a:r>
              <a:rPr lang="en-US" dirty="0"/>
              <a:t>    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/>
              <a:t> (11 bits)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(12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04C-1C23-4CF0-A753-072262EF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72F7E-1036-4C9F-BF9C-C4A313B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8E56-9ED6-4579-A17F-7D85E646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4670-0619-4C46-8907-B400C91B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arithmetic (ADD, SUB) and logical (AND, OR, XOR)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Inputs:</a:t>
            </a:r>
          </a:p>
          <a:p>
            <a:pPr lvl="1"/>
            <a:r>
              <a:rPr lang="en-US" dirty="0"/>
              <a:t>two 32-bit values + 4-bit ‘operation select’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32-bit result + ‘zero’ flag</a:t>
            </a:r>
          </a:p>
          <a:p>
            <a:r>
              <a:rPr lang="en-US" dirty="0">
                <a:solidFill>
                  <a:srgbClr val="FF0000"/>
                </a:solidFill>
              </a:rPr>
              <a:t>Which instructions would use the ALU?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82FA6-D733-4C47-8C0F-3221295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B5C3-67AB-45D4-9EE0-96CBC1E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7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4CF6-D2B1-49E0-B58A-C5F1457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668-26DD-440F-87D4-A1C9016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of current instruction</a:t>
            </a:r>
          </a:p>
          <a:p>
            <a:r>
              <a:rPr lang="en-US" dirty="0"/>
              <a:t>Updated every instruction</a:t>
            </a:r>
          </a:p>
          <a:p>
            <a:endParaRPr lang="en-US" dirty="0"/>
          </a:p>
          <a:p>
            <a:r>
              <a:rPr lang="en-US" dirty="0"/>
              <a:t>PC </a:t>
            </a:r>
            <a:r>
              <a:rPr lang="en-US" dirty="0">
                <a:sym typeface="Wingdings" panose="05000000000000000000" pitchFamily="2" charset="2"/>
              </a:rPr>
              <a:t> PC + 4</a:t>
            </a:r>
          </a:p>
          <a:p>
            <a:r>
              <a:rPr lang="en-US" dirty="0">
                <a:sym typeface="Wingdings" panose="05000000000000000000" pitchFamily="2" charset="2"/>
              </a:rPr>
              <a:t>PC  PC + offset (branch)</a:t>
            </a:r>
          </a:p>
          <a:p>
            <a:r>
              <a:rPr lang="en-US" dirty="0">
                <a:sym typeface="Wingdings" panose="05000000000000000000" pitchFamily="2" charset="2"/>
              </a:rPr>
              <a:t>PC  target address (jump)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D478-01BF-4707-8F42-1A9C7E10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7B29-831C-48EF-8C7D-E7B95C0C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691-EF7E-4584-B406-0BB55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1BB5-5438-4DA0-9851-4D7F4413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(idealized)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input port: </a:t>
            </a:r>
            <a:r>
              <a:rPr lang="en-US" dirty="0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output port: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access: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Read: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0, data at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is placed on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Write: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1, </a:t>
            </a:r>
            <a:r>
              <a:rPr lang="en-US" dirty="0">
                <a:solidFill>
                  <a:srgbClr val="7030A0"/>
                </a:solidFill>
              </a:rPr>
              <a:t>Data In </a:t>
            </a:r>
            <a:r>
              <a:rPr lang="en-US" dirty="0"/>
              <a:t>written to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Clock input (CLK)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CLK input is a factor ONLY during write operation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During read, behaves as a combinational logic block: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valid → </a:t>
            </a:r>
            <a:r>
              <a:rPr lang="en-US" dirty="0">
                <a:solidFill>
                  <a:schemeClr val="accent4"/>
                </a:solidFill>
              </a:rPr>
              <a:t>Data Out </a:t>
            </a:r>
            <a:r>
              <a:rPr lang="en-US" dirty="0"/>
              <a:t>valid after “access time”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9F1-0665-4AE0-887F-B90AF7F3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E661-248F-4CA1-A7BA-CE995ABB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9FA8-C354-4048-9A93-684FCC9B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442890" y="1249361"/>
            <a:ext cx="3387405" cy="16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98D-DFBC-4609-925A-C0A3DBC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– one circuit to rule them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4B47-45D3-4FCA-8410-168AA8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642F-9B38-4ACA-871E-8C986617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4256A539-0270-44E7-8F57-388863A7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9576"/>
          <a:stretch/>
        </p:blipFill>
        <p:spPr bwMode="auto">
          <a:xfrm>
            <a:off x="990600" y="1676400"/>
            <a:ext cx="7162800" cy="4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 and control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ACC-9798-4EC0-A205-EE8A32F04E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3D-ADC5-49DC-A878-450A1687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 (IF) has fetched 32 bits of an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BA92-80FE-429E-9463-B08BAE30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 what?</a:t>
            </a:r>
          </a:p>
          <a:p>
            <a:pPr marL="0" indent="0">
              <a:buNone/>
            </a:pPr>
            <a:r>
              <a:rPr lang="en-US" dirty="0"/>
              <a:t>Instruction decode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different fields from the instruction</a:t>
            </a:r>
          </a:p>
          <a:p>
            <a:r>
              <a:rPr lang="en-US" dirty="0"/>
              <a:t>Generate control signals that activate appropriate </a:t>
            </a:r>
            <a:r>
              <a:rPr lang="en-US" dirty="0" err="1"/>
              <a:t>datapath</a:t>
            </a:r>
            <a:r>
              <a:rPr lang="en-US" dirty="0"/>
              <a:t> components</a:t>
            </a:r>
          </a:p>
          <a:p>
            <a:r>
              <a:rPr lang="en-US" dirty="0"/>
              <a:t>Generate immediate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instruction is decoded, so strongly affects timing and power!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661E-AAC4-47BC-B4EA-40572BD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98C4-3D88-4E4A-900F-3E0955FD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3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929-044D-4B12-AD7C-75FE1CB0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basic RV32I instruction formats – </a:t>
            </a:r>
            <a:r>
              <a:rPr lang="pl-PL" dirty="0"/>
              <a:t>R, I, S, B, U, 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3C5D-0794-458C-88D0-35F7CCF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BFD41-A54E-4290-BAB0-EFEC7234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613122-7347-4E45-8957-DC5537E0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" y="1828800"/>
            <a:ext cx="914400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9DC-FE10-4AE6-82E9-CD4B1CE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 and data- relevant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1B75-9633-4787-A498-93B25030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relevant information:</a:t>
            </a:r>
          </a:p>
          <a:p>
            <a:r>
              <a:rPr lang="en-US" dirty="0"/>
              <a:t>Opcode</a:t>
            </a:r>
          </a:p>
          <a:p>
            <a:r>
              <a:rPr lang="en-US" dirty="0"/>
              <a:t>Func3</a:t>
            </a:r>
          </a:p>
          <a:p>
            <a:r>
              <a:rPr lang="en-US" dirty="0"/>
              <a:t>Func7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Data-relevant information:</a:t>
            </a:r>
          </a:p>
          <a:p>
            <a:r>
              <a:rPr lang="en-US" dirty="0"/>
              <a:t>rs1, rs2,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immediate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D95AB-B577-487A-AB0F-4E364A15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37F2-88A9-4F31-A65D-1641786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2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AA7-1F24-4BEC-98A2-08D38351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slicing – extracting instruction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912A-DB58-4ED6-A901-B662E2B0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62199"/>
            <a:ext cx="8839200" cy="4098923"/>
          </a:xfrm>
        </p:spPr>
        <p:txBody>
          <a:bodyPr/>
          <a:lstStyle/>
          <a:p>
            <a:r>
              <a:rPr lang="en-US" dirty="0"/>
              <a:t>32-bit bus split into dedicated wires with downstream connections</a:t>
            </a:r>
          </a:p>
          <a:p>
            <a:r>
              <a:rPr lang="en-US" dirty="0"/>
              <a:t>Bits [19:15] → Read Register 1 Address</a:t>
            </a:r>
          </a:p>
          <a:p>
            <a:r>
              <a:rPr lang="en-US" dirty="0"/>
              <a:t>Bits [24:20] → Read Register 2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E77-4641-478A-8DAC-C3F860F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887F-5EBD-4CA9-AF21-DA53413D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9F5D9F5-762E-46D8-A571-031F2912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0" y="1451988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90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BFF6-0E69-44F8-962B-53273DE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7E3B-0C8C-44D1-951E-601AAD08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F1-9F2D-48A1-A55E-3B0B555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8B49E-7B5C-4A5D-A403-0B2F9847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6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28D1-727B-4247-AC09-12EB9EC5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2757-F643-40F2-BAED-30D48FFC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D9E45-559F-44F1-972D-CF22EF7F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27029-E1E3-4F73-AC30-752A5D55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4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F341-9ADA-46E4-9100-9B9AB3F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D014-6776-4154-9461-34D63FED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7834-373B-490E-8664-1421771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47CF0-2DD4-4680-A900-A9072B41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05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D94-2EBC-4705-9049-4180DEC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8F5-FF32-4693-9736-35BB18C2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592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opcode (7 bits): operation code, what operation to perform</a:t>
            </a:r>
          </a:p>
          <a:p>
            <a:r>
              <a:rPr lang="en-US" dirty="0" err="1"/>
              <a:t>rd</a:t>
            </a:r>
            <a:r>
              <a:rPr lang="en-US" dirty="0"/>
              <a:t> (5 bits): destination register, for the result of the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rs1, rs2 (5 bits each): source registers, or operands</a:t>
            </a:r>
          </a:p>
          <a:p>
            <a:r>
              <a:rPr lang="en-US" dirty="0"/>
              <a:t>funct3 (3-bit), funct7 (7-bit): refine operation</a:t>
            </a:r>
          </a:p>
          <a:p>
            <a:r>
              <a:rPr lang="en-US" dirty="0" err="1"/>
              <a:t>imm</a:t>
            </a:r>
            <a:r>
              <a:rPr lang="en-US" dirty="0"/>
              <a:t>: immediate, directly provide a literal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29E9-D7B7-4281-8921-01434E08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C561-4760-47B4-BEAA-290DE6D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F541CE7-9915-43AD-986C-EB4F7CDB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32995"/>
          <a:stretch/>
        </p:blipFill>
        <p:spPr bwMode="auto">
          <a:xfrm>
            <a:off x="0" y="4098923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17"/>
          <a:stretch/>
        </p:blipFill>
        <p:spPr>
          <a:xfrm>
            <a:off x="1023442" y="1852260"/>
            <a:ext cx="7097115" cy="282942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ADDB5-955B-4260-B587-3EDD238D66EE}"/>
              </a:ext>
            </a:extLst>
          </p:cNvPr>
          <p:cNvSpPr txBox="1">
            <a:spLocks/>
          </p:cNvSpPr>
          <p:nvPr/>
        </p:nvSpPr>
        <p:spPr bwMode="auto">
          <a:xfrm>
            <a:off x="152400" y="4799011"/>
            <a:ext cx="8839200" cy="16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opcode: instruction class (e.g., integer ALU)</a:t>
            </a:r>
          </a:p>
          <a:p>
            <a:r>
              <a:rPr lang="en-US" dirty="0"/>
              <a:t>funct3: selects ALU operation group</a:t>
            </a:r>
          </a:p>
          <a:p>
            <a:r>
              <a:rPr lang="en-US" dirty="0">
                <a:solidFill>
                  <a:srgbClr val="FF0000"/>
                </a:solidFill>
              </a:rPr>
              <a:t>funct7: refines operation (e.g., add vs sub)</a:t>
            </a:r>
          </a:p>
        </p:txBody>
      </p:sp>
    </p:spTree>
    <p:extLst>
      <p:ext uri="{BB962C8B-B14F-4D97-AF65-F5344CB8AC3E}">
        <p14:creationId xmlns:p14="http://schemas.microsoft.com/office/powerpoint/2010/main" val="2045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29"/>
          <a:stretch/>
        </p:blipFill>
        <p:spPr>
          <a:xfrm>
            <a:off x="-1" y="1857916"/>
            <a:ext cx="7369796" cy="345725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26681" r="-400" b="66627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3E94A-AF3C-4F5A-BA07-8F772D35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9" b="49793"/>
          <a:stretch/>
        </p:blipFill>
        <p:spPr>
          <a:xfrm>
            <a:off x="1785104" y="5194998"/>
            <a:ext cx="7358895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FC67-3460-4491-B6D0-8B9E284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 quirks?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6A0-CEA0-48EF-9E83-CE651262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199"/>
            <a:ext cx="8839200" cy="3717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happened to func7 in I-type arithmetic?</a:t>
            </a:r>
          </a:p>
          <a:p>
            <a:r>
              <a:rPr lang="en-US" dirty="0"/>
              <a:t>Why not use the same encoding logic for operation?</a:t>
            </a:r>
          </a:p>
          <a:p>
            <a:r>
              <a:rPr lang="en-US" dirty="0"/>
              <a:t>I-types prefer more bits for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/>
              <a:t>Why not remove func7 from R-type also?</a:t>
            </a:r>
          </a:p>
          <a:p>
            <a:r>
              <a:rPr lang="en-US" dirty="0"/>
              <a:t>Fewer R-type instructions supported (currently 10 R-type instructions, so 3 func3 bits insufficient)</a:t>
            </a:r>
          </a:p>
          <a:p>
            <a:r>
              <a:rPr lang="en-US" dirty="0"/>
              <a:t>I-type does not have </a:t>
            </a:r>
            <a:r>
              <a:rPr lang="en-US" dirty="0" err="1"/>
              <a:t>subi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and jugglery for shifts</a:t>
            </a:r>
            <a:r>
              <a:rPr lang="en-US" dirty="0"/>
              <a:t>)</a:t>
            </a:r>
          </a:p>
          <a:p>
            <a:r>
              <a:rPr lang="en-US" dirty="0"/>
              <a:t>Hierarchical decoding – next class!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C0AF-5699-446F-9E19-CD8C0BA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81F8-FD37-4288-A3A2-817AB114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5A31F5-594F-4C22-9333-42386EAA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 b="65811"/>
          <a:stretch/>
        </p:blipFill>
        <p:spPr bwMode="auto">
          <a:xfrm>
            <a:off x="131064" y="1446210"/>
            <a:ext cx="8753812" cy="5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04911C-EE10-429B-A9A2-8815F86D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0932"/>
          <a:stretch/>
        </p:blipFill>
        <p:spPr bwMode="auto">
          <a:xfrm>
            <a:off x="131064" y="2158939"/>
            <a:ext cx="9076944" cy="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45812" r="-400" b="47496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CDC1CF-D8FB-4C91-928E-E96B683A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86"/>
          <a:stretch/>
        </p:blipFill>
        <p:spPr>
          <a:xfrm>
            <a:off x="267576" y="2066036"/>
            <a:ext cx="8535696" cy="1132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0FB649-B672-44ED-BAAC-B9B1C6238FC4}"/>
              </a:ext>
            </a:extLst>
          </p:cNvPr>
          <p:cNvSpPr txBox="1">
            <a:spLocks/>
          </p:cNvSpPr>
          <p:nvPr/>
        </p:nvSpPr>
        <p:spPr bwMode="auto">
          <a:xfrm>
            <a:off x="152400" y="3429000"/>
            <a:ext cx="8839200" cy="30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More quirks!</a:t>
            </a:r>
          </a:p>
          <a:p>
            <a:r>
              <a:rPr lang="en-US" dirty="0"/>
              <a:t>Why is </a:t>
            </a:r>
            <a:r>
              <a:rPr lang="en-US" dirty="0" err="1"/>
              <a:t>imm</a:t>
            </a:r>
            <a:r>
              <a:rPr lang="en-US" dirty="0"/>
              <a:t> split?</a:t>
            </a:r>
          </a:p>
          <a:p>
            <a:r>
              <a:rPr lang="en-US" dirty="0"/>
              <a:t>Prefer rs1, rs2, </a:t>
            </a:r>
            <a:r>
              <a:rPr lang="en-US" dirty="0" err="1"/>
              <a:t>rd</a:t>
            </a:r>
            <a:r>
              <a:rPr lang="en-US" dirty="0"/>
              <a:t> (whenever required) in the fixed locations – simplifies decoding circuit</a:t>
            </a:r>
          </a:p>
        </p:txBody>
      </p:sp>
    </p:spTree>
    <p:extLst>
      <p:ext uri="{BB962C8B-B14F-4D97-AF65-F5344CB8AC3E}">
        <p14:creationId xmlns:p14="http://schemas.microsoft.com/office/powerpoint/2010/main" val="1763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AE62-8879-4367-AA6C-5EC0289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0724A1-09FF-47B3-87F9-37F3A3D68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993498"/>
              </p:ext>
            </p:extLst>
          </p:nvPr>
        </p:nvGraphicFramePr>
        <p:xfrm>
          <a:off x="304800" y="1067218"/>
          <a:ext cx="8458200" cy="5714582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32248843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1501074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1981313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152655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741274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0862817"/>
                    </a:ext>
                  </a:extLst>
                </a:gridCol>
              </a:tblGrid>
              <a:tr h="275754">
                <a:tc>
                  <a:txBody>
                    <a:bodyPr/>
                    <a:lstStyle/>
                    <a:p>
                      <a:r>
                        <a:rPr lang="en-US" sz="1300" b="1"/>
                        <a:t>Opcode (binary)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Opcode (hex)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Instruction Class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Format(s)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funct3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funct7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68729"/>
                  </a:ext>
                </a:extLst>
              </a:tr>
              <a:tr h="915699">
                <a:tc>
                  <a:txBody>
                    <a:bodyPr/>
                    <a:lstStyle/>
                    <a:p>
                      <a:r>
                        <a:rPr lang="en-US" sz="1300"/>
                        <a:t>0110011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register–register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ALU operation group (ADD/SUB, AND/OR, shifts, SLT)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Distinguishes operations sharing same funct3 (e.g., ADD vs SUB, SRL vs SRA)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272"/>
                  </a:ext>
                </a:extLst>
              </a:tr>
              <a:tr h="748474">
                <a:tc>
                  <a:txBody>
                    <a:bodyPr/>
                    <a:lstStyle/>
                    <a:p>
                      <a:r>
                        <a:rPr lang="en-US" sz="1300"/>
                        <a:t>0010011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register–immediate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immediate ALU operation (ADDI, ANDI, ORI, shifts)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only for shift immediates (slli, srli, srai)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83226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 dirty="0"/>
                        <a:t>0000011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0x03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load width (lb, lh, lw,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152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0x23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store width (sb, sh, sw)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16223"/>
                  </a:ext>
                </a:extLst>
              </a:tr>
              <a:tr h="630293">
                <a:tc>
                  <a:txBody>
                    <a:bodyPr/>
                    <a:lstStyle/>
                    <a:p>
                      <a:r>
                        <a:rPr lang="en-US" sz="1300"/>
                        <a:t>1100011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Conditional branches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Selects comparison type (beq, bne, blt, bge,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7793"/>
                  </a:ext>
                </a:extLst>
              </a:tr>
              <a:tr h="214655">
                <a:tc>
                  <a:txBody>
                    <a:bodyPr/>
                    <a:lstStyle/>
                    <a:p>
                      <a:r>
                        <a:rPr lang="en-US" sz="1300"/>
                        <a:t>1101111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0x6F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344617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1100111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 register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Fixed (000)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9821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0110111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 upper immediate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450084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0010111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Add upper immediate to PC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554"/>
                  </a:ext>
                </a:extLst>
              </a:tr>
              <a:tr h="512114">
                <a:tc>
                  <a:txBody>
                    <a:bodyPr/>
                    <a:lstStyle/>
                    <a:p>
                      <a:r>
                        <a:rPr lang="en-US" sz="1300"/>
                        <a:t>1110011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0x73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System / CSR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CSR operation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Further refines system behavior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3057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1A88-544B-4210-8DEC-30A59C6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406DE-DFEA-4728-A039-7BFFD30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26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12637</TotalTime>
  <Words>1432</Words>
  <Application>Microsoft Office PowerPoint</Application>
  <PresentationFormat>On-screen Show (4:3)</PresentationFormat>
  <Paragraphs>292</Paragraphs>
  <Slides>34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Google Sans</vt:lpstr>
      <vt:lpstr>Office Theme</vt:lpstr>
      <vt:lpstr>Computer Architecture</vt:lpstr>
      <vt:lpstr>Instructions as seen by hardware</vt:lpstr>
      <vt:lpstr>The 6 basic RV32I instruction formats – R, I, S, B, U, J</vt:lpstr>
      <vt:lpstr>General structure of instructions</vt:lpstr>
      <vt:lpstr>R-format instructions</vt:lpstr>
      <vt:lpstr>I-format instructions</vt:lpstr>
      <vt:lpstr>Notice any quirks?</vt:lpstr>
      <vt:lpstr>S-format instructions</vt:lpstr>
      <vt:lpstr>Full picture</vt:lpstr>
      <vt:lpstr>Review questions</vt:lpstr>
      <vt:lpstr>Microarchitecture – datapath</vt:lpstr>
      <vt:lpstr>How is an instruction executed?</vt:lpstr>
      <vt:lpstr>The stages of instruction execution – Instruction Fetch (IF)</vt:lpstr>
      <vt:lpstr>The stages of instruction execution – Decode and Operand Fetch (OF)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Components of the datapath</vt:lpstr>
      <vt:lpstr>What hardware blocks does an instruction use?</vt:lpstr>
      <vt:lpstr>The RV32I Register File</vt:lpstr>
      <vt:lpstr>Immediate generator</vt:lpstr>
      <vt:lpstr>The ALU</vt:lpstr>
      <vt:lpstr>Program counter</vt:lpstr>
      <vt:lpstr>Instruction and data memory</vt:lpstr>
      <vt:lpstr>Control – one circuit to rule them all</vt:lpstr>
      <vt:lpstr>Instruction decode and control</vt:lpstr>
      <vt:lpstr>Instruction Fetch (IF) has fetched 32 bits of an instruction</vt:lpstr>
      <vt:lpstr>Control- and data- relevant bits</vt:lpstr>
      <vt:lpstr>Bit slicing – extracting instruction fields</vt:lpstr>
      <vt:lpstr>PowerPoint Presentation</vt:lpstr>
      <vt:lpstr>PowerPoint Presentation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646</cp:revision>
  <dcterms:created xsi:type="dcterms:W3CDTF">2010-01-15T20:22:21Z</dcterms:created>
  <dcterms:modified xsi:type="dcterms:W3CDTF">2026-01-19T07:24:09Z</dcterms:modified>
</cp:coreProperties>
</file>